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04800"/>
            <a:ext cx="7854696" cy="46482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Chapter 2</a:t>
            </a:r>
          </a:p>
          <a:p>
            <a:pPr algn="ctr"/>
            <a:endParaRPr lang="en-US" sz="6000" b="1" dirty="0" smtClean="0"/>
          </a:p>
          <a:p>
            <a:pPr algn="ctr"/>
            <a:r>
              <a:rPr lang="en-US" sz="6000" dirty="0" smtClean="0"/>
              <a:t>Software Concepts</a:t>
            </a:r>
            <a:endParaRPr lang="en-US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851648" cy="762000"/>
          </a:xfrm>
        </p:spPr>
        <p:txBody>
          <a:bodyPr>
            <a:normAutofit fontScale="90000"/>
          </a:bodyPr>
          <a:lstStyle/>
          <a:p>
            <a:pPr algn="ctr"/>
            <a:r>
              <a:rPr smtClean="0"/>
              <a:t>Utilities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219200"/>
            <a:ext cx="7772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000" dirty="0" smtClean="0"/>
              <a:t>A utility software is one which provides certain tasks that help in proper </a:t>
            </a:r>
            <a:r>
              <a:rPr lang="en-US" sz="2000" dirty="0" smtClean="0"/>
              <a:t>maintenance of </a:t>
            </a:r>
            <a:r>
              <a:rPr lang="en-US" sz="2000" dirty="0" smtClean="0"/>
              <a:t>the computer. </a:t>
            </a:r>
            <a:endParaRPr lang="en-US" sz="2000" dirty="0" smtClean="0"/>
          </a:p>
          <a:p>
            <a:pPr algn="just">
              <a:buFont typeface="Wingdings" pitchFamily="2" charset="2"/>
              <a:buChar char="Ø"/>
            </a:pPr>
            <a:endParaRPr lang="en-US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/>
              <a:t>The </a:t>
            </a:r>
            <a:r>
              <a:rPr lang="en-US" sz="2000" dirty="0" smtClean="0"/>
              <a:t>job of utility programs is to keep the computer system </a:t>
            </a:r>
            <a:r>
              <a:rPr lang="en-US" sz="2000" dirty="0" smtClean="0"/>
              <a:t>running smoothly</a:t>
            </a:r>
            <a:r>
              <a:rPr lang="en-US" sz="2000" dirty="0" smtClean="0"/>
              <a:t>. </a:t>
            </a:r>
            <a:endParaRPr lang="en-US" sz="2000" dirty="0" smtClean="0"/>
          </a:p>
          <a:p>
            <a:pPr algn="just">
              <a:buFont typeface="Wingdings" pitchFamily="2" charset="2"/>
              <a:buChar char="Ø"/>
            </a:pPr>
            <a:endParaRPr lang="en-US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/>
              <a:t>Nowadays </a:t>
            </a:r>
            <a:r>
              <a:rPr lang="en-US" sz="2000" dirty="0" smtClean="0"/>
              <a:t>many utility </a:t>
            </a:r>
            <a:r>
              <a:rPr lang="en-US" sz="2000" dirty="0" err="1" smtClean="0"/>
              <a:t>softwares</a:t>
            </a:r>
            <a:r>
              <a:rPr lang="en-US" sz="2000" dirty="0" smtClean="0"/>
              <a:t> are part of the operating system itself</a:t>
            </a:r>
            <a:r>
              <a:rPr lang="en-US" sz="20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endParaRPr lang="en-US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/>
              <a:t>Even if there is no utility software on your computer, the computer works but with </a:t>
            </a:r>
            <a:r>
              <a:rPr lang="en-US" sz="2000" dirty="0" smtClean="0"/>
              <a:t>the right </a:t>
            </a:r>
            <a:r>
              <a:rPr lang="en-US" sz="2000" dirty="0" smtClean="0"/>
              <a:t>kind of utility software loaded, the computer becomes more reliable and even </a:t>
            </a:r>
            <a:r>
              <a:rPr lang="en-US" sz="2000" dirty="0" smtClean="0"/>
              <a:t>its processing </a:t>
            </a:r>
            <a:r>
              <a:rPr lang="en-US" sz="2000" dirty="0" smtClean="0"/>
              <a:t>speed increases. </a:t>
            </a:r>
            <a:endParaRPr lang="en-US" sz="2000" dirty="0" smtClean="0"/>
          </a:p>
          <a:p>
            <a:pPr algn="just">
              <a:buFont typeface="Wingdings" pitchFamily="2" charset="2"/>
              <a:buChar char="Ø"/>
            </a:pPr>
            <a:endParaRPr lang="en-US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/>
              <a:t>Some </a:t>
            </a:r>
            <a:r>
              <a:rPr lang="en-US" sz="2000" dirty="0" smtClean="0"/>
              <a:t>of the commonly use utility </a:t>
            </a:r>
            <a:r>
              <a:rPr lang="en-US" sz="2000" dirty="0" err="1" smtClean="0"/>
              <a:t>softwares</a:t>
            </a:r>
            <a:r>
              <a:rPr lang="en-US" sz="2000" dirty="0" smtClean="0"/>
              <a:t> are antivirus</a:t>
            </a:r>
            <a:r>
              <a:rPr lang="en-US" sz="2000" dirty="0" smtClean="0"/>
              <a:t>, </a:t>
            </a:r>
            <a:r>
              <a:rPr lang="fr-FR" sz="2000" dirty="0" err="1" smtClean="0"/>
              <a:t>Disk</a:t>
            </a:r>
            <a:r>
              <a:rPr lang="fr-FR" sz="2000" dirty="0" smtClean="0"/>
              <a:t> </a:t>
            </a:r>
            <a:r>
              <a:rPr lang="fr-FR" sz="2000" dirty="0" err="1" smtClean="0"/>
              <a:t>defragmenter</a:t>
            </a:r>
            <a:r>
              <a:rPr lang="fr-FR" sz="2000" dirty="0" smtClean="0"/>
              <a:t>, backup, compression etc.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851648" cy="762000"/>
          </a:xfrm>
        </p:spPr>
        <p:txBody>
          <a:bodyPr>
            <a:normAutofit fontScale="90000"/>
          </a:bodyPr>
          <a:lstStyle/>
          <a:p>
            <a:pPr algn="ctr"/>
            <a:r>
              <a:rPr smtClean="0"/>
              <a:t>Antivirus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295400"/>
            <a:ext cx="8001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/>
              <a:t>An antivirus is utility software which detects and removes computer viruses. </a:t>
            </a:r>
            <a:endParaRPr lang="en-US" sz="2000" dirty="0" smtClean="0"/>
          </a:p>
          <a:p>
            <a:pPr>
              <a:buFont typeface="Wingdings" pitchFamily="2" charset="2"/>
              <a:buChar char="Ø"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If the software </a:t>
            </a:r>
            <a:r>
              <a:rPr lang="en-US" sz="2000" dirty="0" smtClean="0"/>
              <a:t>is not able to remove the virus, it is neutralized. The antivirus keeps </a:t>
            </a:r>
            <a:r>
              <a:rPr lang="en-US" sz="2000" dirty="0" smtClean="0"/>
              <a:t>a watch </a:t>
            </a:r>
            <a:r>
              <a:rPr lang="en-US" sz="2000" dirty="0" smtClean="0"/>
              <a:t>on the functioning of the computer system. </a:t>
            </a:r>
            <a:endParaRPr lang="en-US" sz="2000" dirty="0" smtClean="0"/>
          </a:p>
          <a:p>
            <a:pPr>
              <a:buFont typeface="Wingdings" pitchFamily="2" charset="2"/>
              <a:buChar char="Ø"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If </a:t>
            </a:r>
            <a:r>
              <a:rPr lang="en-US" sz="2000" dirty="0" smtClean="0"/>
              <a:t>a virus is found it may </a:t>
            </a:r>
            <a:r>
              <a:rPr lang="en-US" sz="2000" dirty="0" smtClean="0"/>
              <a:t>alert the </a:t>
            </a:r>
            <a:r>
              <a:rPr lang="en-US" sz="2000" dirty="0" smtClean="0"/>
              <a:t>user, flag the infected program or kill the virus. </a:t>
            </a:r>
            <a:endParaRPr lang="en-US" sz="2000" dirty="0" smtClean="0"/>
          </a:p>
          <a:p>
            <a:pPr>
              <a:buFont typeface="Wingdings" pitchFamily="2" charset="2"/>
              <a:buChar char="Ø"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Some </a:t>
            </a:r>
            <a:r>
              <a:rPr lang="en-US" sz="2000" dirty="0" smtClean="0"/>
              <a:t>of the common types </a:t>
            </a:r>
            <a:r>
              <a:rPr lang="en-US" sz="2000" dirty="0" smtClean="0"/>
              <a:t>of viruses </a:t>
            </a:r>
            <a:r>
              <a:rPr lang="en-US" sz="2000" dirty="0" smtClean="0"/>
              <a:t>are</a:t>
            </a:r>
            <a:r>
              <a:rPr lang="en-US" sz="2000" dirty="0" smtClean="0"/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b="1" dirty="0" smtClean="0"/>
              <a:t>Boot Sector </a:t>
            </a:r>
            <a:r>
              <a:rPr lang="en-US" sz="2000" b="1" dirty="0" smtClean="0"/>
              <a:t>Virus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b="1" dirty="0" smtClean="0"/>
              <a:t>File </a:t>
            </a:r>
            <a:r>
              <a:rPr lang="en-US" sz="2000" b="1" dirty="0" smtClean="0"/>
              <a:t>Virus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b="1" dirty="0" smtClean="0"/>
              <a:t>Macro </a:t>
            </a:r>
            <a:r>
              <a:rPr lang="en-US" sz="2000" b="1" dirty="0" smtClean="0"/>
              <a:t>Virus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b="1" dirty="0" smtClean="0"/>
              <a:t>Trojan </a:t>
            </a:r>
            <a:r>
              <a:rPr lang="en-US" sz="2000" b="1" dirty="0" smtClean="0"/>
              <a:t>Horse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b="1" dirty="0" smtClean="0"/>
              <a:t>Worm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851648" cy="762000"/>
          </a:xfrm>
        </p:spPr>
        <p:txBody>
          <a:bodyPr>
            <a:normAutofit fontScale="90000"/>
          </a:bodyPr>
          <a:lstStyle/>
          <a:p>
            <a:pPr algn="ctr"/>
            <a:r>
              <a:rPr sz="4800" smtClean="0"/>
              <a:t>types of viruses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143000"/>
            <a:ext cx="8001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000" b="1" u="sng" dirty="0" smtClean="0">
                <a:solidFill>
                  <a:srgbClr val="FFFF00"/>
                </a:solidFill>
              </a:rPr>
              <a:t>Boot Sector Virus: </a:t>
            </a:r>
            <a:r>
              <a:rPr lang="en-US" sz="2000" dirty="0" smtClean="0"/>
              <a:t>A boot sector virus displaces the boot record and </a:t>
            </a:r>
            <a:r>
              <a:rPr lang="en-US" sz="2000" dirty="0" smtClean="0"/>
              <a:t>copies itself </a:t>
            </a:r>
            <a:r>
              <a:rPr lang="en-US" sz="2000" dirty="0" smtClean="0"/>
              <a:t>to the boot </a:t>
            </a:r>
            <a:r>
              <a:rPr lang="en-US" sz="2000" dirty="0" smtClean="0"/>
              <a:t>sector.</a:t>
            </a:r>
          </a:p>
          <a:p>
            <a:pPr algn="just">
              <a:buFont typeface="Wingdings" pitchFamily="2" charset="2"/>
              <a:buChar char="Ø"/>
            </a:pPr>
            <a:endParaRPr lang="en-US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/>
              <a:t>So first the virus is loaded on to the main memory and then the </a:t>
            </a:r>
            <a:r>
              <a:rPr lang="en-US" sz="2000" dirty="0" smtClean="0"/>
              <a:t>operating system</a:t>
            </a:r>
            <a:r>
              <a:rPr lang="en-US" sz="2000" dirty="0" smtClean="0"/>
              <a:t>. Whenever a new disk is inserted the virus copies itself to the </a:t>
            </a:r>
            <a:r>
              <a:rPr lang="en-US" sz="2000" dirty="0" smtClean="0"/>
              <a:t>new disk</a:t>
            </a:r>
            <a:r>
              <a:rPr lang="en-US" sz="2000" dirty="0" smtClean="0"/>
              <a:t>. </a:t>
            </a:r>
            <a:endParaRPr lang="en-US" sz="2000" dirty="0" smtClean="0"/>
          </a:p>
          <a:p>
            <a:pPr algn="just">
              <a:buFont typeface="Wingdings" pitchFamily="2" charset="2"/>
              <a:buChar char="Ø"/>
            </a:pPr>
            <a:endParaRPr lang="en-US" sz="2000" u="sng" dirty="0" smtClean="0">
              <a:solidFill>
                <a:srgbClr val="FFFF0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b="1" u="sng" dirty="0" smtClean="0">
                <a:solidFill>
                  <a:srgbClr val="FFFF00"/>
                </a:solidFill>
              </a:rPr>
              <a:t>File </a:t>
            </a:r>
            <a:r>
              <a:rPr lang="en-US" sz="2000" b="1" u="sng" dirty="0" smtClean="0">
                <a:solidFill>
                  <a:srgbClr val="FFFF00"/>
                </a:solidFill>
              </a:rPr>
              <a:t>Virus: </a:t>
            </a:r>
            <a:r>
              <a:rPr lang="en-US" sz="2000" dirty="0" smtClean="0"/>
              <a:t>A file virus generally attacks executable files. They can attach </a:t>
            </a:r>
            <a:r>
              <a:rPr lang="en-US" sz="2000" dirty="0" smtClean="0"/>
              <a:t>to various </a:t>
            </a:r>
            <a:r>
              <a:rPr lang="en-US" sz="2000" dirty="0" smtClean="0"/>
              <a:t>locations of the original file, replace code, fill in open spaces in </a:t>
            </a:r>
            <a:r>
              <a:rPr lang="en-US" sz="2000" dirty="0" smtClean="0"/>
              <a:t>the code</a:t>
            </a:r>
            <a:r>
              <a:rPr lang="en-US" sz="2000" dirty="0" smtClean="0"/>
              <a:t>, or create companion files to work with an executable file</a:t>
            </a:r>
            <a:r>
              <a:rPr lang="en-US" sz="20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endParaRPr lang="en-US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/>
              <a:t>Most </a:t>
            </a:r>
            <a:r>
              <a:rPr lang="en-US" sz="2000" dirty="0" smtClean="0"/>
              <a:t>of </a:t>
            </a:r>
            <a:r>
              <a:rPr lang="en-US" sz="2000" dirty="0" smtClean="0"/>
              <a:t>the file </a:t>
            </a:r>
            <a:r>
              <a:rPr lang="en-US" sz="2000" dirty="0" smtClean="0"/>
              <a:t>viruses are memory resident and wait in the memory until the user </a:t>
            </a:r>
            <a:r>
              <a:rPr lang="en-US" sz="2000" dirty="0" smtClean="0"/>
              <a:t>runs another </a:t>
            </a:r>
            <a:r>
              <a:rPr lang="en-US" sz="2000" dirty="0" smtClean="0"/>
              <a:t>program. While another program </a:t>
            </a:r>
            <a:r>
              <a:rPr lang="en-US" sz="2000" dirty="0" smtClean="0"/>
              <a:t>is running</a:t>
            </a:r>
            <a:r>
              <a:rPr lang="en-US" sz="2000" dirty="0" smtClean="0"/>
              <a:t>, the virus replicates.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851648" cy="762000"/>
          </a:xfrm>
        </p:spPr>
        <p:txBody>
          <a:bodyPr>
            <a:normAutofit fontScale="90000"/>
          </a:bodyPr>
          <a:lstStyle/>
          <a:p>
            <a:pPr algn="ctr"/>
            <a:r>
              <a:rPr sz="4800" smtClean="0"/>
              <a:t>types of viruses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143000"/>
            <a:ext cx="8001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000" b="1" u="sng" dirty="0" smtClean="0">
                <a:solidFill>
                  <a:srgbClr val="FFFF00"/>
                </a:solidFill>
              </a:rPr>
              <a:t>Macro Virus:</a:t>
            </a:r>
            <a:r>
              <a:rPr lang="en-US" sz="2000" b="1" dirty="0" smtClean="0"/>
              <a:t> </a:t>
            </a:r>
            <a:r>
              <a:rPr lang="en-US" sz="2000" dirty="0" smtClean="0"/>
              <a:t>This virus infects an important file called </a:t>
            </a:r>
            <a:r>
              <a:rPr lang="en-US" sz="2000" dirty="0" smtClean="0"/>
              <a:t>normal .</a:t>
            </a:r>
            <a:r>
              <a:rPr lang="en-US" sz="2000" dirty="0" smtClean="0"/>
              <a:t>dot of </a:t>
            </a:r>
            <a:r>
              <a:rPr lang="en-US" sz="2000" dirty="0" smtClean="0"/>
              <a:t>MS Word</a:t>
            </a:r>
            <a:r>
              <a:rPr lang="en-US" sz="2000" dirty="0" smtClean="0"/>
              <a:t>. As soon as the application is opened the virus gets </a:t>
            </a:r>
            <a:r>
              <a:rPr lang="en-US" sz="2000" dirty="0" smtClean="0"/>
              <a:t>activated</a:t>
            </a:r>
            <a:r>
              <a:rPr lang="en-US" sz="2000" dirty="0" smtClean="0"/>
              <a:t>. </a:t>
            </a:r>
            <a:endParaRPr lang="en-US" sz="2000" dirty="0" smtClean="0"/>
          </a:p>
          <a:p>
            <a:pPr algn="just">
              <a:buFont typeface="Wingdings" pitchFamily="2" charset="2"/>
              <a:buChar char="Ø"/>
            </a:pPr>
            <a:endParaRPr lang="en-US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/>
              <a:t>It damages </a:t>
            </a:r>
            <a:r>
              <a:rPr lang="en-US" sz="2000" dirty="0" smtClean="0"/>
              <a:t>the formatting of documents and even may not allow editing </a:t>
            </a:r>
            <a:r>
              <a:rPr lang="en-US" sz="2000" dirty="0" smtClean="0"/>
              <a:t>or saving </a:t>
            </a:r>
            <a:r>
              <a:rPr lang="en-US" sz="2000" dirty="0" smtClean="0"/>
              <a:t>of documents</a:t>
            </a:r>
            <a:r>
              <a:rPr lang="en-US" sz="20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endParaRPr lang="en-US" sz="2000" u="sng" dirty="0" smtClean="0">
              <a:solidFill>
                <a:srgbClr val="FFFF0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b="1" u="sng" dirty="0" smtClean="0">
                <a:solidFill>
                  <a:srgbClr val="FFFF00"/>
                </a:solidFill>
              </a:rPr>
              <a:t>Worm: </a:t>
            </a:r>
            <a:r>
              <a:rPr lang="en-US" sz="2000" dirty="0" smtClean="0"/>
              <a:t>Worm is a program capable of replicating itself on a </a:t>
            </a:r>
            <a:r>
              <a:rPr lang="en-US" sz="2000" dirty="0" smtClean="0"/>
              <a:t>computer network.</a:t>
            </a:r>
          </a:p>
          <a:p>
            <a:pPr algn="just">
              <a:buFont typeface="Wingdings" pitchFamily="2" charset="2"/>
              <a:buChar char="Ø"/>
            </a:pPr>
            <a:endParaRPr lang="en-US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/>
              <a:t> </a:t>
            </a:r>
            <a:r>
              <a:rPr lang="en-US" sz="2000" dirty="0" smtClean="0"/>
              <a:t>A worm also does not require a host as it is a self </a:t>
            </a:r>
            <a:r>
              <a:rPr lang="en-US" sz="2000" dirty="0" smtClean="0"/>
              <a:t>contained program</a:t>
            </a:r>
            <a:r>
              <a:rPr lang="en-US" sz="2000" dirty="0" smtClean="0"/>
              <a:t>. </a:t>
            </a:r>
            <a:endParaRPr lang="en-US" sz="2000" dirty="0" smtClean="0"/>
          </a:p>
          <a:p>
            <a:pPr algn="just">
              <a:buFont typeface="Wingdings" pitchFamily="2" charset="2"/>
              <a:buChar char="Ø"/>
            </a:pPr>
            <a:endParaRPr lang="en-US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/>
              <a:t>They </a:t>
            </a:r>
            <a:r>
              <a:rPr lang="en-US" sz="2000" dirty="0" smtClean="0"/>
              <a:t>generally travel from one computer to another </a:t>
            </a:r>
            <a:r>
              <a:rPr lang="en-US" sz="2000" dirty="0" smtClean="0"/>
              <a:t>across communication </a:t>
            </a:r>
            <a:r>
              <a:rPr lang="en-US" sz="2000" dirty="0" smtClean="0"/>
              <a:t>links on a network. They generally disrupt routine services.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851648" cy="762000"/>
          </a:xfrm>
        </p:spPr>
        <p:txBody>
          <a:bodyPr>
            <a:normAutofit fontScale="90000"/>
          </a:bodyPr>
          <a:lstStyle/>
          <a:p>
            <a:pPr algn="ctr"/>
            <a:r>
              <a:rPr sz="4800" smtClean="0"/>
              <a:t>types of viruses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143000"/>
            <a:ext cx="8001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000" b="1" u="sng" dirty="0" smtClean="0">
                <a:solidFill>
                  <a:srgbClr val="FFFF00"/>
                </a:solidFill>
              </a:rPr>
              <a:t>Trojan Horse: </a:t>
            </a:r>
            <a:endParaRPr lang="en-US" sz="2000" b="1" u="sng" dirty="0" smtClean="0">
              <a:solidFill>
                <a:srgbClr val="FFFF0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/>
              <a:t>It </a:t>
            </a:r>
            <a:r>
              <a:rPr lang="en-US" sz="2000" dirty="0" smtClean="0"/>
              <a:t>is a code generally hidden in games or spreadsheets. </a:t>
            </a:r>
            <a:endParaRPr lang="en-US" sz="2000" dirty="0" smtClean="0"/>
          </a:p>
          <a:p>
            <a:pPr algn="just">
              <a:buFont typeface="Wingdings" pitchFamily="2" charset="2"/>
              <a:buChar char="Ø"/>
            </a:pPr>
            <a:endParaRPr lang="en-US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/>
              <a:t>Since they </a:t>
            </a:r>
            <a:r>
              <a:rPr lang="en-US" sz="2000" dirty="0" smtClean="0"/>
              <a:t>are hidden, the program seems to function as the user wants </a:t>
            </a:r>
            <a:r>
              <a:rPr lang="en-US" sz="2000" dirty="0" smtClean="0"/>
              <a:t>but actually </a:t>
            </a:r>
            <a:r>
              <a:rPr lang="en-US" sz="2000" dirty="0" smtClean="0"/>
              <a:t>it is destroying the program</a:t>
            </a:r>
            <a:r>
              <a:rPr lang="en-US" sz="20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endParaRPr lang="en-US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/>
              <a:t> </a:t>
            </a:r>
            <a:r>
              <a:rPr lang="en-US" sz="2000" dirty="0" smtClean="0"/>
              <a:t>A Trojan horse does not require a </a:t>
            </a:r>
            <a:r>
              <a:rPr lang="en-US" sz="2000" dirty="0" smtClean="0"/>
              <a:t>host program </a:t>
            </a:r>
            <a:r>
              <a:rPr lang="en-US" sz="2000" dirty="0" smtClean="0"/>
              <a:t>to embed itself. It is a complete program</a:t>
            </a:r>
            <a:r>
              <a:rPr lang="en-US" sz="20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endParaRPr lang="en-US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/>
              <a:t> </a:t>
            </a:r>
            <a:r>
              <a:rPr lang="en-US" sz="2000" dirty="0" smtClean="0"/>
              <a:t>Its main objective is </a:t>
            </a:r>
            <a:r>
              <a:rPr lang="en-US" sz="2000" dirty="0" smtClean="0"/>
              <a:t>to cause </a:t>
            </a:r>
            <a:r>
              <a:rPr lang="en-US" sz="2000" dirty="0" smtClean="0"/>
              <a:t>harm to the data. </a:t>
            </a:r>
            <a:endParaRPr lang="en-US" sz="2000" dirty="0" smtClean="0"/>
          </a:p>
          <a:p>
            <a:pPr algn="just">
              <a:buFont typeface="Wingdings" pitchFamily="2" charset="2"/>
              <a:buChar char="Ø"/>
            </a:pPr>
            <a:endParaRPr lang="en-US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/>
              <a:t>They </a:t>
            </a:r>
            <a:r>
              <a:rPr lang="en-US" sz="2000" dirty="0" smtClean="0"/>
              <a:t>can create bad sectors on the disk, destroy </a:t>
            </a:r>
            <a:r>
              <a:rPr lang="en-US" sz="2000" dirty="0" smtClean="0"/>
              <a:t>file allocation </a:t>
            </a:r>
            <a:r>
              <a:rPr lang="en-US" sz="2000" dirty="0" smtClean="0"/>
              <a:t>tables and cause the system to hang.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851648" cy="762000"/>
          </a:xfrm>
        </p:spPr>
        <p:txBody>
          <a:bodyPr>
            <a:normAutofit/>
          </a:bodyPr>
          <a:lstStyle/>
          <a:p>
            <a:pPr algn="ctr"/>
            <a:r>
              <a:rPr sz="4400" smtClean="0"/>
              <a:t>Utilities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143000"/>
            <a:ext cx="8001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000" b="1" u="sng" dirty="0" smtClean="0">
                <a:solidFill>
                  <a:srgbClr val="FFFF00"/>
                </a:solidFill>
              </a:rPr>
              <a:t>Disk Defragmenter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/>
              <a:t>The memory is used in small chunks randomly. Sometimes when a memory </a:t>
            </a:r>
            <a:r>
              <a:rPr lang="en-US" sz="2000" dirty="0" smtClean="0"/>
              <a:t>chunk of </a:t>
            </a:r>
            <a:r>
              <a:rPr lang="en-US" sz="2000" dirty="0" smtClean="0"/>
              <a:t>appropriate size is not available, the operating system breaks or fragments </a:t>
            </a:r>
            <a:r>
              <a:rPr lang="en-US" sz="2000" dirty="0" smtClean="0"/>
              <a:t>the files </a:t>
            </a:r>
            <a:r>
              <a:rPr lang="en-US" sz="2000" dirty="0" smtClean="0"/>
              <a:t>resulting in slower access to files</a:t>
            </a:r>
            <a:r>
              <a:rPr lang="en-US" sz="20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endParaRPr lang="en-US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/>
              <a:t> </a:t>
            </a:r>
            <a:r>
              <a:rPr lang="en-US" sz="2000" dirty="0" smtClean="0"/>
              <a:t>A disk defragmenter scans the hard disk </a:t>
            </a:r>
            <a:r>
              <a:rPr lang="en-US" sz="2000" dirty="0" smtClean="0"/>
              <a:t>for fragmented </a:t>
            </a:r>
            <a:r>
              <a:rPr lang="en-US" sz="2000" dirty="0" smtClean="0"/>
              <a:t>files and brings all the fragments together</a:t>
            </a:r>
            <a:r>
              <a:rPr lang="en-US" sz="20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endParaRPr lang="en-US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000" b="1" u="sng" dirty="0" smtClean="0">
                <a:solidFill>
                  <a:srgbClr val="FFFF00"/>
                </a:solidFill>
              </a:rPr>
              <a:t>Backup Utility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/>
              <a:t>This utility is used to create the copy of the complete or partial data stored in </a:t>
            </a:r>
            <a:r>
              <a:rPr lang="en-US" sz="2000" dirty="0" smtClean="0"/>
              <a:t>a disk </a:t>
            </a:r>
            <a:r>
              <a:rPr lang="en-US" sz="2000" dirty="0" smtClean="0"/>
              <a:t>or CD on any other disk. In case the hard disk </a:t>
            </a:r>
            <a:r>
              <a:rPr lang="en-US" sz="2000" dirty="0" smtClean="0"/>
              <a:t>crashes </a:t>
            </a:r>
            <a:r>
              <a:rPr lang="en-US" sz="2000" dirty="0" smtClean="0"/>
              <a:t>or some other </a:t>
            </a:r>
            <a:r>
              <a:rPr lang="en-US" sz="2000" dirty="0" smtClean="0"/>
              <a:t>system failure </a:t>
            </a:r>
            <a:r>
              <a:rPr lang="en-US" sz="2000" dirty="0" smtClean="0"/>
              <a:t>occurs, the files can be restored using backup software.</a:t>
            </a: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851648" cy="762000"/>
          </a:xfrm>
        </p:spPr>
        <p:txBody>
          <a:bodyPr>
            <a:normAutofit/>
          </a:bodyPr>
          <a:lstStyle/>
          <a:p>
            <a:pPr algn="ctr"/>
            <a:r>
              <a:rPr sz="4400" smtClean="0"/>
              <a:t>Utilities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143000"/>
            <a:ext cx="8001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000" b="1" u="sng" dirty="0" smtClean="0">
                <a:solidFill>
                  <a:srgbClr val="FFFF00"/>
                </a:solidFill>
              </a:rPr>
              <a:t>Compression Utility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/>
              <a:t>This utility is used to compress large files. Compression is useful because it </a:t>
            </a:r>
            <a:r>
              <a:rPr lang="en-US" sz="2000" dirty="0" smtClean="0"/>
              <a:t>helps reduce </a:t>
            </a:r>
            <a:r>
              <a:rPr lang="en-US" sz="2000" dirty="0" smtClean="0"/>
              <a:t>resources usage and the file transmission on the network becomes easier</a:t>
            </a:r>
            <a:r>
              <a:rPr lang="en-US" sz="20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endParaRPr lang="en-US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000" b="1" u="sng" dirty="0" smtClean="0">
                <a:solidFill>
                  <a:srgbClr val="FFFF00"/>
                </a:solidFill>
              </a:rPr>
              <a:t>Disk </a:t>
            </a:r>
            <a:r>
              <a:rPr lang="en-US" sz="2000" b="1" u="sng" dirty="0" smtClean="0">
                <a:solidFill>
                  <a:srgbClr val="FFFF00"/>
                </a:solidFill>
              </a:rPr>
              <a:t>Cleaner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/>
              <a:t>This utility scans for file that have not been accessed/used since long. Such </a:t>
            </a:r>
            <a:r>
              <a:rPr lang="en-US" sz="2000" dirty="0" smtClean="0"/>
              <a:t>files might </a:t>
            </a:r>
            <a:r>
              <a:rPr lang="en-US" sz="2000" dirty="0" smtClean="0"/>
              <a:t>be occupying huge amount of memory space. In that case the Disk </a:t>
            </a:r>
            <a:r>
              <a:rPr lang="en-US" sz="2000" dirty="0" smtClean="0"/>
              <a:t>Cleaner utility </a:t>
            </a:r>
            <a:r>
              <a:rPr lang="en-US" sz="2000" dirty="0" smtClean="0"/>
              <a:t>prompts the user to delete such files so as to create more space on the disk</a:t>
            </a:r>
            <a:r>
              <a:rPr lang="en-US" sz="20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endParaRPr lang="en-US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/>
              <a:t>If the files are important, the user might take a backup before deleting them</a:t>
            </a:r>
            <a:r>
              <a:rPr lang="en-US" sz="20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endParaRPr lang="en-US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000" b="1" u="sng" dirty="0" smtClean="0">
                <a:solidFill>
                  <a:srgbClr val="FFFF00"/>
                </a:solidFill>
              </a:rPr>
              <a:t>File </a:t>
            </a:r>
            <a:r>
              <a:rPr lang="en-US" sz="2000" b="1" u="sng" dirty="0" smtClean="0">
                <a:solidFill>
                  <a:srgbClr val="FFFF00"/>
                </a:solidFill>
              </a:rPr>
              <a:t>Management Tools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/>
              <a:t>This utility helps the user in storing, indexing, searching and sorting files </a:t>
            </a:r>
            <a:r>
              <a:rPr lang="en-US" sz="2000" dirty="0" smtClean="0"/>
              <a:t>and folders </a:t>
            </a:r>
            <a:r>
              <a:rPr lang="en-US" sz="2000" dirty="0" smtClean="0"/>
              <a:t>on the system. The most commonly used tool is the Windows Explorer </a:t>
            </a:r>
            <a:r>
              <a:rPr lang="en-US" sz="2000" dirty="0" smtClean="0"/>
              <a:t>and Google </a:t>
            </a:r>
            <a:r>
              <a:rPr lang="en-US" sz="2000" dirty="0" smtClean="0"/>
              <a:t>Desktop.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115</TotalTime>
  <Words>744</Words>
  <Application>Microsoft Office PowerPoint</Application>
  <PresentationFormat>On-screen Show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Technic</vt:lpstr>
      <vt:lpstr>Slide 1</vt:lpstr>
      <vt:lpstr>Utilities</vt:lpstr>
      <vt:lpstr>Antivirus</vt:lpstr>
      <vt:lpstr>types of viruses</vt:lpstr>
      <vt:lpstr>types of viruses</vt:lpstr>
      <vt:lpstr>types of viruses</vt:lpstr>
      <vt:lpstr>Utilities</vt:lpstr>
      <vt:lpstr>Utilities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Rani</cp:lastModifiedBy>
  <cp:revision>67</cp:revision>
  <dcterms:created xsi:type="dcterms:W3CDTF">2006-08-16T00:00:00Z</dcterms:created>
  <dcterms:modified xsi:type="dcterms:W3CDTF">2019-07-15T22:45:47Z</dcterms:modified>
</cp:coreProperties>
</file>